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119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3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2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6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013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96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009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785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46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023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02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175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78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42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90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08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7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96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05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06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6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40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47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2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taiwan.com/content/130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7wovOosz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C78Rar8eX" TargetMode="External"/><Relationship Id="rId4" Type="http://schemas.openxmlformats.org/officeDocument/2006/relationships/hyperlink" Target="https://www.youtube.com/watch?v=gBnhbCwKWk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itv.ipcf.org.tw/news-2158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oDZT3PRQ5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3S2G_wx-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_QOg2jLN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ALRrZNmxQ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lZUD57ry0M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372675" y="2085300"/>
            <a:ext cx="7173014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200" b="1" dirty="0"/>
              <a:t>原住民族教育</a:t>
            </a:r>
            <a:endParaRPr sz="7200" b="1"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372675" y="989100"/>
            <a:ext cx="2237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tx1"/>
                </a:solidFill>
              </a:rPr>
              <a:t>多元文化教育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256908" y="3833350"/>
            <a:ext cx="5159067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/>
              <a:t>組員:  黃麗心 、李恩廷 、王雅惠 、林寶羚 、 莊宜錚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1828" y="19282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4000" dirty="0"/>
              <a:t>如何切實看待原住民的社會處境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61828" y="117030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000" dirty="0" smtClean="0"/>
              <a:t>第一種部落想像：對原住民和部落「沒有想像」</a:t>
            </a:r>
            <a:endParaRPr lang="en-US" altLang="zh-TW" sz="2000" dirty="0" smtClean="0"/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000" dirty="0" smtClean="0"/>
              <a:t>       積極</a:t>
            </a:r>
            <a:r>
              <a:rPr lang="zh-TW" altLang="en-US" sz="2000" dirty="0"/>
              <a:t>探究原住民與漢人之間，在生活細節上的連結。</a:t>
            </a:r>
            <a:endParaRPr lang="en-US" altLang="zh-TW" sz="2000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000" dirty="0" smtClean="0"/>
              <a:t>第二種部落想像：對原住民和部落的汙名化與浪漫</a:t>
            </a:r>
            <a:endParaRPr lang="en-US" altLang="zh-TW" sz="2000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000" dirty="0" smtClean="0"/>
              <a:t>       原住民詮釋</a:t>
            </a:r>
            <a:r>
              <a:rPr lang="zh-TW" altLang="en-US" sz="2000" dirty="0"/>
              <a:t>自己</a:t>
            </a:r>
            <a:r>
              <a:rPr lang="zh-TW" altLang="en-US" sz="2000" dirty="0" smtClean="0"/>
              <a:t>的生命</a:t>
            </a:r>
            <a:r>
              <a:rPr lang="zh-TW" altLang="en-US" sz="2000" dirty="0"/>
              <a:t>圖像</a:t>
            </a:r>
            <a:endParaRPr lang="en-US" altLang="zh-TW" sz="2000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000" dirty="0"/>
              <a:t>培養第三</a:t>
            </a:r>
            <a:r>
              <a:rPr lang="zh-TW" altLang="en-US" sz="2000" dirty="0" smtClean="0"/>
              <a:t>種部落想像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zh-TW" altLang="en-US" sz="2000" dirty="0" smtClean="0"/>
              <a:t>關心</a:t>
            </a:r>
            <a:r>
              <a:rPr lang="zh-TW" altLang="en-US" sz="2000" dirty="0" smtClean="0"/>
              <a:t>的原住民議題</a:t>
            </a:r>
            <a:endParaRPr lang="en-US" altLang="zh-TW" sz="2000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lang="en-US" altLang="zh-TW" sz="2000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www.thinkingtaiwan.com/content/1303</a:t>
            </a:r>
            <a:endParaRPr lang="en-US" altLang="zh-TW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lang="en-US" altLang="zh-TW" sz="2000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lang="en-US" altLang="zh-TW" sz="1000" b="1" dirty="0" smtClean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lang="en-US" altLang="zh-TW" sz="1000" b="1" dirty="0" smtClean="0"/>
          </a:p>
          <a:p>
            <a:pPr marL="0" lvl="0" indent="0">
              <a:spcAft>
                <a:spcPts val="1600"/>
              </a:spcAft>
              <a:buNone/>
            </a:pPr>
            <a:endParaRPr lang="en-US" sz="1000" dirty="0" smtClean="0"/>
          </a:p>
          <a:p>
            <a:pPr marL="0" lvl="0" indent="0">
              <a:spcAft>
                <a:spcPts val="1600"/>
              </a:spcAft>
              <a:buNone/>
            </a:pPr>
            <a:endParaRPr lang="en-US" sz="1000" dirty="0" smtClean="0"/>
          </a:p>
          <a:p>
            <a:pPr marL="0" lvl="0" indent="0"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7" name="向右箭號 6"/>
          <p:cNvSpPr/>
          <p:nvPr/>
        </p:nvSpPr>
        <p:spPr>
          <a:xfrm>
            <a:off x="379061" y="1805651"/>
            <a:ext cx="617532" cy="284156"/>
          </a:xfrm>
          <a:prstGeom prst="rightArrow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79061" y="2878504"/>
            <a:ext cx="617532" cy="284156"/>
          </a:xfrm>
          <a:prstGeom prst="rightArrow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/>
          <p:cNvSpPr txBox="1">
            <a:spLocks/>
          </p:cNvSpPr>
          <p:nvPr/>
        </p:nvSpPr>
        <p:spPr>
          <a:xfrm>
            <a:off x="-316088" y="1535718"/>
            <a:ext cx="9900354" cy="23684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原住民族教育政策的發展歷程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03025" y="837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同化融合時期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8363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 smtClean="0"/>
              <a:t> </a:t>
            </a:r>
            <a:r>
              <a:rPr lang="zh-CN" sz="2400" dirty="0">
                <a:solidFill>
                  <a:schemeClr val="tx1"/>
                </a:solidFill>
              </a:rPr>
              <a:t>國民政府在臺主</a:t>
            </a:r>
            <a:r>
              <a:rPr lang="zh-CN" sz="2400" dirty="0" smtClean="0">
                <a:solidFill>
                  <a:schemeClr val="tx1"/>
                </a:solidFill>
              </a:rPr>
              <a:t>政                      國內</a:t>
            </a:r>
            <a:r>
              <a:rPr lang="zh-CN" sz="2400" dirty="0">
                <a:solidFill>
                  <a:schemeClr val="tx1"/>
                </a:solidFill>
              </a:rPr>
              <a:t>解除戒嚴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推動「山地平地化</a:t>
            </a:r>
            <a:r>
              <a:rPr lang="zh-CN" sz="2000" dirty="0" smtClean="0">
                <a:solidFill>
                  <a:schemeClr val="tx1"/>
                </a:solidFill>
              </a:rPr>
              <a:t>」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114300" lvl="0" indent="0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                 </a:t>
            </a:r>
            <a:r>
              <a:rPr lang="zh-CN" sz="2000" dirty="0" smtClean="0">
                <a:solidFill>
                  <a:schemeClr val="tx1"/>
                </a:solidFill>
              </a:rPr>
              <a:t>→ </a:t>
            </a:r>
            <a:r>
              <a:rPr lang="zh-CN" sz="2000" dirty="0">
                <a:solidFill>
                  <a:schemeClr val="tx1"/>
                </a:solidFill>
              </a:rPr>
              <a:t>將原住民族教育納入一般教育體制</a:t>
            </a:r>
            <a:r>
              <a:rPr lang="zh-CN" sz="2000" dirty="0" smtClean="0">
                <a:solidFill>
                  <a:schemeClr val="tx1"/>
                </a:solidFill>
              </a:rPr>
              <a:t>之中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114300" lvl="0" indent="0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招收山地簡易師資班，培育原住民小學師資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6" name="Shape 116"/>
          <p:cNvSpPr/>
          <p:nvPr/>
        </p:nvSpPr>
        <p:spPr>
          <a:xfrm>
            <a:off x="2931998" y="956279"/>
            <a:ext cx="1741601" cy="2742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0411" y="72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多元開放時期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813807"/>
            <a:ext cx="860652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 smtClean="0">
                <a:solidFill>
                  <a:schemeClr val="tx1"/>
                </a:solidFill>
              </a:rPr>
              <a:t>1987年</a:t>
            </a:r>
            <a:r>
              <a:rPr lang="zh-CN" sz="2400" dirty="0">
                <a:solidFill>
                  <a:schemeClr val="tx1"/>
                </a:solidFill>
              </a:rPr>
              <a:t>解嚴　　　　　　</a:t>
            </a:r>
            <a:r>
              <a:rPr lang="zh-CN" sz="2400" dirty="0" smtClean="0">
                <a:solidFill>
                  <a:schemeClr val="tx1"/>
                </a:solidFill>
              </a:rPr>
              <a:t>1996年</a:t>
            </a:r>
            <a:r>
              <a:rPr lang="zh-CN" sz="2400" dirty="0">
                <a:solidFill>
                  <a:schemeClr val="tx1"/>
                </a:solidFill>
              </a:rPr>
              <a:t>成立行政院原住民族委員會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1990年代是台灣多元文化論述的發展黃金期。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政策上從「同化融合」走向「多元尊重」。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設立教育優先區。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學校教育或課程以「添加」的方式推動族群文化語言學習。</a:t>
            </a:r>
            <a:endParaRPr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/>
              <a:t>                 </a:t>
            </a:r>
            <a:r>
              <a:rPr lang="zh-CN" sz="2400" dirty="0">
                <a:solidFill>
                  <a:srgbClr val="FF0000"/>
                </a:solidFill>
              </a:rPr>
              <a:t> 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6" name="Shape 116"/>
          <p:cNvSpPr/>
          <p:nvPr/>
        </p:nvSpPr>
        <p:spPr>
          <a:xfrm>
            <a:off x="2051465" y="956279"/>
            <a:ext cx="1741601" cy="2742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圓角矩形 1"/>
          <p:cNvSpPr/>
          <p:nvPr/>
        </p:nvSpPr>
        <p:spPr>
          <a:xfrm>
            <a:off x="1546577" y="3452837"/>
            <a:ext cx="6028267" cy="114017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zh-TW" altLang="en-US" sz="2800" b="1" dirty="0">
                <a:solidFill>
                  <a:srgbClr val="FF0000"/>
                </a:solidFill>
              </a:rPr>
              <a:t>彌補原住民族各方面的不利狀況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72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主體發展時期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892828"/>
            <a:ext cx="8520600" cy="3781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2009年《原住名族教育白皮書》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推動「實驗型第三學期制民族學校</a:t>
            </a:r>
            <a:r>
              <a:rPr lang="zh-CN" sz="2000" dirty="0" smtClean="0">
                <a:solidFill>
                  <a:schemeClr val="tx1"/>
                </a:solidFill>
              </a:rPr>
              <a:t>」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              </a:t>
            </a:r>
            <a:r>
              <a:rPr lang="zh-CN" sz="2000" dirty="0" smtClean="0">
                <a:solidFill>
                  <a:schemeClr val="tx1"/>
                </a:solidFill>
              </a:rPr>
              <a:t>以</a:t>
            </a:r>
            <a:r>
              <a:rPr lang="zh-CN" sz="2000" dirty="0">
                <a:solidFill>
                  <a:schemeClr val="tx1"/>
                </a:solidFill>
              </a:rPr>
              <a:t>「部落」申請與經營民族學校 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                   </a:t>
            </a:r>
            <a:r>
              <a:rPr lang="zh-CN" sz="2000" dirty="0" smtClean="0">
                <a:solidFill>
                  <a:schemeClr val="tx1"/>
                </a:solidFill>
              </a:rPr>
              <a:t>→ </a:t>
            </a:r>
            <a:r>
              <a:rPr lang="zh-CN" sz="2000" dirty="0">
                <a:solidFill>
                  <a:schemeClr val="tx1"/>
                </a:solidFill>
              </a:rPr>
              <a:t>2012/04/25 政府首部以官方的名義公告設立原住民族學校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CN" sz="2000" dirty="0">
                <a:solidFill>
                  <a:schemeClr val="tx1"/>
                </a:solidFill>
              </a:rPr>
              <a:t>2013年大專院校開始開設「原住名專班」</a:t>
            </a:r>
            <a:endParaRPr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u="sng" dirty="0">
                <a:solidFill>
                  <a:schemeClr val="hlink"/>
                </a:solidFill>
                <a:hlinkClick r:id="rId3"/>
              </a:rPr>
              <a:t>https://www.youtube.com/watch?v=ME7wovOoszY</a:t>
            </a:r>
            <a:endParaRPr u="sng" dirty="0">
              <a:solidFill>
                <a:srgbClr val="0097A7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altLang="zh-CN" u="sng" dirty="0" smtClean="0">
                <a:solidFill>
                  <a:schemeClr val="hlink"/>
                </a:solidFill>
                <a:hlinkClick r:id="rId4"/>
              </a:rPr>
              <a:t>https://www.youtube.com/watch?v=gBnhbCwKWkU</a:t>
            </a:r>
            <a:endParaRPr lang="en-US" altLang="zh-CN" u="sng" dirty="0" smtClean="0">
              <a:solidFill>
                <a:schemeClr val="hlink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mtClean="0">
                <a:hlinkClick r:id="rId5"/>
              </a:rPr>
              <a:t>https://www.youtube.com/watch?v=C78Rar8eX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 txBox="1">
            <a:spLocks/>
          </p:cNvSpPr>
          <p:nvPr/>
        </p:nvSpPr>
        <p:spPr>
          <a:xfrm>
            <a:off x="-259643" y="1535718"/>
            <a:ext cx="9900354" cy="23684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原住民族教育議題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43966" y="9506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一．課程結構與升學優待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89122" y="8250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chemeClr val="tx1"/>
                </a:solidFill>
              </a:rPr>
              <a:t>課程結構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dirty="0" smtClean="0">
                <a:solidFill>
                  <a:schemeClr val="tx1"/>
                </a:solidFill>
              </a:rPr>
              <a:t>1.</a:t>
            </a:r>
            <a:r>
              <a:rPr lang="zh-CN" sz="1600" dirty="0" smtClean="0">
                <a:solidFill>
                  <a:schemeClr val="tx1"/>
                </a:solidFill>
              </a:rPr>
              <a:t>課程</a:t>
            </a:r>
            <a:r>
              <a:rPr lang="zh-CN" sz="1600" dirty="0">
                <a:solidFill>
                  <a:schemeClr val="tx1"/>
                </a:solidFill>
              </a:rPr>
              <a:t>的設計是由一群優勢族群、階級或性別的建構，在教材的安排上大多都是從漢人的視角出發，編寫教材。</a:t>
            </a:r>
            <a:endParaRPr sz="16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tx1"/>
                </a:solidFill>
              </a:rPr>
              <a:t>2.在漢人主流的課程中，原住民的知識與文化是消音的</a:t>
            </a:r>
            <a:endParaRPr sz="16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tx1"/>
                </a:solidFill>
              </a:rPr>
              <a:t>3.《原住民教育法》「各級各類學校相關課程及教材，應採多元文化觀點，並納入原住民各族歷史文化及價值觀，以增進族群之間瞭解及尊重」，邀請具有原住民生分之代表參與課程規劃</a:t>
            </a:r>
            <a:endParaRPr sz="16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tx1"/>
                </a:solidFill>
              </a:rPr>
              <a:t>4.發展本位教材，扎根部落的概念，以原住民為主體出發規劃</a:t>
            </a:r>
            <a:r>
              <a:rPr lang="zh-CN" sz="1600" dirty="0" smtClean="0">
                <a:solidFill>
                  <a:schemeClr val="tx1"/>
                </a:solidFill>
              </a:rPr>
              <a:t>課程</a:t>
            </a:r>
            <a:endParaRPr sz="16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 dirty="0" smtClean="0">
                <a:solidFill>
                  <a:schemeClr val="dk1"/>
                </a:solidFill>
              </a:rPr>
              <a:t>5.</a:t>
            </a:r>
            <a:r>
              <a:rPr lang="zh-CN" sz="1200" u="sng" dirty="0" smtClean="0">
                <a:solidFill>
                  <a:schemeClr val="accent5"/>
                </a:solidFill>
                <a:hlinkClick r:id="rId3"/>
              </a:rPr>
              <a:t>http://titv.ipcf.org.tw/news-21581</a:t>
            </a:r>
            <a:endParaRPr sz="1200" u="sng" dirty="0" smtClean="0">
              <a:solidFill>
                <a:schemeClr val="accent5"/>
              </a:solidFill>
              <a:hlinkClick r:id="rId3"/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1063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一．課程結構與升學優待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77833" y="81380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chemeClr val="dk1"/>
                </a:solidFill>
              </a:rPr>
              <a:t>升學優待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solidFill>
                  <a:schemeClr val="dk1"/>
                </a:solidFill>
              </a:rPr>
              <a:t>1.1951年原住民升學加分優待，是一種「積極性差別待遇」，通過原住民語言認證可加分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solidFill>
                  <a:schemeClr val="dk1"/>
                </a:solidFill>
              </a:rPr>
              <a:t>2.此消極作法，使原住民學生污名化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solidFill>
                  <a:schemeClr val="dk1"/>
                </a:solidFill>
              </a:rPr>
              <a:t>3.此作法應考慮，原住民本身存在的差異以及都市與部落原住民受教育的差異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>
                <a:solidFill>
                  <a:schemeClr val="dk1"/>
                </a:solidFill>
              </a:rPr>
              <a:t>4.</a:t>
            </a:r>
            <a:r>
              <a:rPr lang="zh-CN" u="sng" dirty="0">
                <a:solidFill>
                  <a:schemeClr val="hlink"/>
                </a:solidFill>
                <a:hlinkClick r:id="rId3"/>
              </a:rPr>
              <a:t>https://www.youtube.com/watch?v=-oDZT3PRQ5g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39250" y="1079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二．師資培育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77833" y="81380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dirty="0">
                <a:solidFill>
                  <a:schemeClr val="dk1"/>
                </a:solidFill>
              </a:rPr>
              <a:t>1</a:t>
            </a:r>
            <a:r>
              <a:rPr lang="zh-CN" dirty="0">
                <a:solidFill>
                  <a:schemeClr val="dk1"/>
                </a:solidFill>
              </a:rPr>
              <a:t>.接觸是瞭解的開始，理解並認同自身文化的原住民族師資，是原住民教育的關鍵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2.「互為主體性」教育場域即為教學相長的概念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3.《原住民教育法》保障原住民地區的原住民教師，提供公費民額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</a:rPr>
              <a:t>4.</a:t>
            </a:r>
            <a:r>
              <a:rPr lang="zh-CN" u="sng" dirty="0">
                <a:solidFill>
                  <a:schemeClr val="hlink"/>
                </a:solidFill>
                <a:hlinkClick r:id="rId3"/>
              </a:rPr>
              <a:t>https://www.youtube.com/watch?v=_f3S2G_wx-w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61" y="835059"/>
            <a:ext cx="3011826" cy="403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364" y="1025782"/>
            <a:ext cx="1991799" cy="2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55240" y="104595"/>
            <a:ext cx="5002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你所認識的台灣歷史?</a:t>
            </a:r>
            <a:endParaRPr lang="zh-TW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644195" y="3761282"/>
            <a:ext cx="5036964" cy="66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2400" b="1" dirty="0">
                <a:solidFill>
                  <a:schemeClr val="tx1"/>
                </a:solidFill>
              </a:rPr>
              <a:t>你知道台灣的原住民總共有幾族嗎?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837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三．學校文化、教學方式與班級經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89122" y="8363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dirty="0" smtClean="0">
                <a:solidFill>
                  <a:schemeClr val="dk1"/>
                </a:solidFill>
              </a:rPr>
              <a:t>1.</a:t>
            </a:r>
            <a:r>
              <a:rPr lang="zh-CN" sz="1600" dirty="0" smtClean="0">
                <a:solidFill>
                  <a:schemeClr val="dk1"/>
                </a:solidFill>
              </a:rPr>
              <a:t>強調</a:t>
            </a:r>
            <a:r>
              <a:rPr lang="zh-CN" sz="1600" dirty="0">
                <a:solidFill>
                  <a:schemeClr val="dk1"/>
                </a:solidFill>
              </a:rPr>
              <a:t>原住民身分成為一種「標籤化」如:原住民專班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2.「友善族群」的學校文化，教師將文化融入學習中，用原住民學生有興趣的方式來教學</a:t>
            </a:r>
            <a:r>
              <a:rPr lang="zh-CN" sz="1600" dirty="0" smtClean="0">
                <a:solidFill>
                  <a:schemeClr val="dk1"/>
                </a:solidFill>
              </a:rPr>
              <a:t>。</a:t>
            </a:r>
            <a:endParaRPr lang="en-US" altLang="zh-CN" sz="16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dirty="0">
                <a:solidFill>
                  <a:schemeClr val="dk1"/>
                </a:solidFill>
              </a:rPr>
              <a:t> </a:t>
            </a:r>
            <a:r>
              <a:rPr lang="zh-TW" altLang="en-US" sz="1600" dirty="0" smtClean="0">
                <a:solidFill>
                  <a:schemeClr val="dk1"/>
                </a:solidFill>
              </a:rPr>
              <a:t>    </a:t>
            </a:r>
            <a:r>
              <a:rPr lang="zh-CN" sz="1600" dirty="0" smtClean="0">
                <a:solidFill>
                  <a:schemeClr val="dk1"/>
                </a:solidFill>
              </a:rPr>
              <a:t>多元</a:t>
            </a:r>
            <a:r>
              <a:rPr lang="zh-CN" sz="1600" dirty="0">
                <a:solidFill>
                  <a:schemeClr val="dk1"/>
                </a:solidFill>
              </a:rPr>
              <a:t>文化的教育，改革學校學習環境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3.提升學生對自己文化的瞭解及認同感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4.教學課程中融入原住民文化與知識，讓學生在各領域中認識自己的文化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dirty="0">
                <a:solidFill>
                  <a:schemeClr val="dk1"/>
                </a:solidFill>
              </a:rPr>
              <a:t>5.一切的教育改革，都從老師自身做起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400" dirty="0">
                <a:solidFill>
                  <a:schemeClr val="dk1"/>
                </a:solidFill>
              </a:rPr>
              <a:t>6.</a:t>
            </a:r>
            <a:r>
              <a:rPr lang="zh-CN" sz="1400" u="sng" dirty="0">
                <a:solidFill>
                  <a:schemeClr val="hlink"/>
                </a:solidFill>
                <a:hlinkClick r:id="rId3"/>
              </a:rPr>
              <a:t>https://www.youtube.com/watch?v=yk_QOg2jLNI</a:t>
            </a:r>
            <a:endParaRPr sz="1400" u="sng" dirty="0">
              <a:solidFill>
                <a:schemeClr val="hlink"/>
              </a:solidFill>
              <a:hlinkClick r:id="rId3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/>
          <p:cNvSpPr txBox="1">
            <a:spLocks/>
          </p:cNvSpPr>
          <p:nvPr/>
        </p:nvSpPr>
        <p:spPr>
          <a:xfrm>
            <a:off x="-259643" y="1535718"/>
            <a:ext cx="9900354" cy="23684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駛離文化失語的教育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89122" y="72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制度 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 </a:t>
            </a: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公平、中立？</a:t>
            </a:r>
            <a:b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4118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2000" dirty="0" smtClean="0">
                <a:solidFill>
                  <a:schemeClr val="dk1"/>
                </a:solidFill>
              </a:rPr>
              <a:t>制度</a:t>
            </a:r>
            <a:r>
              <a:rPr lang="zh-CN" sz="2000" dirty="0">
                <a:solidFill>
                  <a:schemeClr val="dk1"/>
                </a:solidFill>
              </a:rPr>
              <a:t>性種族主義：指政府、企業、宗教團體、教育機構或者其他有重大</a:t>
            </a:r>
            <a:r>
              <a:rPr lang="zh-CN" sz="2000" dirty="0" smtClean="0">
                <a:solidFill>
                  <a:schemeClr val="dk1"/>
                </a:solidFill>
              </a:rPr>
              <a:t>影</a:t>
            </a:r>
            <a:r>
              <a:rPr lang="zh-TW" altLang="en-US" sz="2000" dirty="0" smtClean="0">
                <a:solidFill>
                  <a:schemeClr val="dk1"/>
                </a:solidFill>
              </a:rPr>
              <a:t>      </a:t>
            </a:r>
            <a:r>
              <a:rPr lang="zh-CN" sz="2000" dirty="0" smtClean="0">
                <a:solidFill>
                  <a:schemeClr val="dk1"/>
                </a:solidFill>
              </a:rPr>
              <a:t>響</a:t>
            </a:r>
            <a:r>
              <a:rPr lang="zh-CN" sz="2000" dirty="0">
                <a:solidFill>
                  <a:schemeClr val="dk1"/>
                </a:solidFill>
              </a:rPr>
              <a:t>力組織的種族歧視行為。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89123" y="837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駛離文化失語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77833" y="79122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</a:rPr>
              <a:t>文化失語：弱勢族群、階級等長期以來被壓制，以至於逐漸失去自我文化論述的能力</a:t>
            </a: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25" y="1721580"/>
            <a:ext cx="8428951" cy="27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1604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Mayaw Biho（馬躍‧比吼）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77833" y="83638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</a:rPr>
              <a:t>原住民的樂觀不是天生的：</a:t>
            </a: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300" u="sng" dirty="0">
                <a:solidFill>
                  <a:schemeClr val="hlink"/>
                </a:solidFill>
                <a:hlinkClick r:id="rId3"/>
              </a:rPr>
              <a:t>https://www.youtube.com/watch?v=OnALRrZNmxQ</a:t>
            </a: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dk1"/>
                </a:solidFill>
              </a:rPr>
              <a:t>終生驕傲：（TEDxTaipei 2012）</a:t>
            </a: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 u="sng" dirty="0">
                <a:solidFill>
                  <a:schemeClr val="hlink"/>
                </a:solidFill>
                <a:hlinkClick r:id="rId4"/>
              </a:rPr>
              <a:t>https://www.youtube.com/watch?v=lZUD57ry0Mo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37" y="2302933"/>
            <a:ext cx="5854757" cy="30302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786898" y="1466619"/>
            <a:ext cx="35702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謝謝</a:t>
            </a:r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聆聽</a:t>
            </a:r>
            <a:endParaRPr lang="zh-TW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6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225" y="109800"/>
            <a:ext cx="6663925" cy="492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-259643" y="1535718"/>
            <a:ext cx="9900354" cy="23684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認同與肯認</a:t>
            </a:r>
            <a:endParaRPr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0934" y="1667384"/>
            <a:ext cx="6426844" cy="17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tx1"/>
                </a:solidFill>
              </a:rPr>
              <a:t>你對台灣人的定義?</a:t>
            </a:r>
            <a:endParaRPr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chemeClr val="tx1"/>
                </a:solidFill>
              </a:rPr>
              <a:t>你如何定義 "台灣人" ? 外貌? 出生地? 語言?</a:t>
            </a:r>
            <a:endParaRPr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28" y="801186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Shape 85"/>
          <p:cNvSpPr/>
          <p:nvPr/>
        </p:nvSpPr>
        <p:spPr>
          <a:xfrm>
            <a:off x="350150" y="925361"/>
            <a:ext cx="8026206" cy="12759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6360" y="47861"/>
            <a:ext cx="59019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👀  對原住民的刻板印象!!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70875" y="923925"/>
            <a:ext cx="808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 smtClean="0">
                <a:solidFill>
                  <a:schemeClr val="tx1"/>
                </a:solidFill>
              </a:rPr>
              <a:t>認同</a:t>
            </a:r>
            <a:r>
              <a:rPr lang="zh-CN" dirty="0" smtClean="0">
                <a:solidFill>
                  <a:schemeClr val="tx1"/>
                </a:solidFill>
              </a:rPr>
              <a:t> - </a:t>
            </a:r>
            <a:r>
              <a:rPr lang="zh-CN" sz="2000" dirty="0" smtClean="0">
                <a:solidFill>
                  <a:schemeClr val="tx1"/>
                </a:solidFill>
              </a:rPr>
              <a:t>不僅是個人的，也是社會的、文化的、政治的</a:t>
            </a:r>
            <a:endParaRPr sz="2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2000" dirty="0" smtClean="0">
                <a:solidFill>
                  <a:schemeClr val="tx1"/>
                </a:solidFill>
              </a:rPr>
              <a:t>             經濟條件、教育政策、教育過程、課程和教學等息息相關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dirty="0" smtClean="0">
                <a:solidFill>
                  <a:schemeClr val="tx1"/>
                </a:solidFill>
              </a:rPr>
              <a:t>雙親</a:t>
            </a:r>
            <a:r>
              <a:rPr lang="zh-CN" sz="2000" dirty="0">
                <a:solidFill>
                  <a:schemeClr val="tx1"/>
                </a:solidFill>
              </a:rPr>
              <a:t>特質的認同-&gt;父親的族群歸屬 \ 母親的宗教歸屬</a:t>
            </a:r>
            <a:endParaRPr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2000" dirty="0">
                <a:solidFill>
                  <a:schemeClr val="tx1"/>
                </a:solidFill>
              </a:rPr>
              <a:t>地方認同-&gt;出生地 \ 久居地</a:t>
            </a:r>
            <a:endParaRPr sz="20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dirty="0">
                <a:solidFill>
                  <a:schemeClr val="tx1"/>
                </a:solidFill>
              </a:rPr>
              <a:t>族群認同-&gt;本省、外省、客家人、原住民、新住民</a:t>
            </a:r>
            <a:endParaRPr sz="20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dirty="0">
                <a:solidFill>
                  <a:schemeClr val="tx1"/>
                </a:solidFill>
              </a:rPr>
              <a:t>語言認同-&gt;母語 \ 擅長的語言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/>
          <p:cNvSpPr txBox="1">
            <a:spLocks noGrp="1"/>
          </p:cNvSpPr>
          <p:nvPr>
            <p:ph type="title"/>
          </p:nvPr>
        </p:nvSpPr>
        <p:spPr>
          <a:xfrm>
            <a:off x="-259643" y="1535718"/>
            <a:ext cx="9900354" cy="23684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CN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臺灣原住民族的處境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1700" y="783357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5255" y="912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1100"/>
            </a:pPr>
            <a:endParaRPr sz="4000"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861415" y="875073"/>
            <a:ext cx="3308279" cy="840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4000" dirty="0" smtClean="0"/>
              <a:t>原住民</a:t>
            </a:r>
            <a:r>
              <a:rPr lang="en-US" altLang="zh-TW" sz="4000" dirty="0" smtClean="0"/>
              <a:t>=</a:t>
            </a:r>
            <a:r>
              <a:rPr lang="zh-TW" altLang="en-US" sz="4000" dirty="0" smtClean="0"/>
              <a:t>弱勢</a:t>
            </a:r>
            <a:r>
              <a:rPr lang="en-US" altLang="zh-TW" sz="4000" dirty="0" smtClean="0"/>
              <a:t>?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97" y="1835215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1700" y="783357"/>
            <a:ext cx="8656394" cy="4154636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5255" y="9122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zh-TW" altLang="en-US" sz="4000" dirty="0"/>
              <a:t>教育處境</a:t>
            </a:r>
            <a:endParaRPr sz="4000"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7537" y="1337034"/>
            <a:ext cx="404801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400" dirty="0" smtClean="0"/>
              <a:t>輟學率高</a:t>
            </a:r>
            <a:r>
              <a:rPr lang="en-US" altLang="zh-TW" sz="2400" dirty="0" smtClean="0"/>
              <a:t>---</a:t>
            </a:r>
            <a:r>
              <a:rPr lang="zh-TW" altLang="en-US" sz="2400" dirty="0" smtClean="0"/>
              <a:t>逃離學校</a:t>
            </a:r>
            <a:endParaRPr lang="en-US" altLang="zh-TW" sz="2400" dirty="0" smtClean="0"/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400" dirty="0" smtClean="0"/>
              <a:t>課後輔導實施困難</a:t>
            </a:r>
            <a:endParaRPr lang="en-US" altLang="zh-TW" sz="2400" dirty="0" smtClean="0"/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400" dirty="0" smtClean="0"/>
              <a:t>學習意願不</a:t>
            </a:r>
            <a:r>
              <a:rPr lang="zh-TW" altLang="en-US" sz="2400" dirty="0"/>
              <a:t>高</a:t>
            </a:r>
            <a:endParaRPr lang="en-US" altLang="zh-TW" sz="2400" dirty="0" smtClean="0"/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"/>
            </a:pPr>
            <a:r>
              <a:rPr lang="zh-TW" altLang="en-US" sz="2400" dirty="0" smtClean="0"/>
              <a:t>家庭無法足以支持學生的學習</a:t>
            </a:r>
            <a:endParaRPr lang="en-US" altLang="zh-TW" sz="2400" dirty="0"/>
          </a:p>
          <a:p>
            <a:pPr marL="0" lvl="0" indent="0">
              <a:spcAft>
                <a:spcPts val="1600"/>
              </a:spcAft>
              <a:buNone/>
            </a:pPr>
            <a:r>
              <a:rPr lang="en-US" altLang="zh-TW" sz="1200" dirty="0"/>
              <a:t>http://stats.moe.gov.tw/files/analysis/105native.pdf</a:t>
            </a:r>
            <a:endParaRPr lang="en-US" altLang="zh-TW" sz="1200" dirty="0" smtClean="0"/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"/>
            </a:pPr>
            <a:endParaRPr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2" y="91227"/>
            <a:ext cx="4037846" cy="29646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92" y="3055913"/>
            <a:ext cx="4037846" cy="21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1036</Words>
  <Application>Microsoft Office PowerPoint</Application>
  <PresentationFormat>如螢幕大小 (16:9)</PresentationFormat>
  <Paragraphs>105</Paragraphs>
  <Slides>25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新細明體</vt:lpstr>
      <vt:lpstr>Arial</vt:lpstr>
      <vt:lpstr>Calibri</vt:lpstr>
      <vt:lpstr>Wingdings</vt:lpstr>
      <vt:lpstr>Simple Light</vt:lpstr>
      <vt:lpstr>原住民族教育</vt:lpstr>
      <vt:lpstr>PowerPoint 簡報</vt:lpstr>
      <vt:lpstr>PowerPoint 簡報</vt:lpstr>
      <vt:lpstr>認同與肯認</vt:lpstr>
      <vt:lpstr>PowerPoint 簡報</vt:lpstr>
      <vt:lpstr>👀  對原住民的刻板印象!!</vt:lpstr>
      <vt:lpstr>臺灣原住民族的處境</vt:lpstr>
      <vt:lpstr>PowerPoint 簡報</vt:lpstr>
      <vt:lpstr>教育處境</vt:lpstr>
      <vt:lpstr>如何切實看待原住民的社會處境 </vt:lpstr>
      <vt:lpstr>PowerPoint 簡報</vt:lpstr>
      <vt:lpstr>同化融合時期</vt:lpstr>
      <vt:lpstr>多元開放時期</vt:lpstr>
      <vt:lpstr>PowerPoint 簡報</vt:lpstr>
      <vt:lpstr>主體發展時期</vt:lpstr>
      <vt:lpstr>PowerPoint 簡報</vt:lpstr>
      <vt:lpstr>一．課程結構與升學優待</vt:lpstr>
      <vt:lpstr>一．課程結構與升學優待</vt:lpstr>
      <vt:lpstr>二．師資培育</vt:lpstr>
      <vt:lpstr>三．學校文化、教學方式與班級經</vt:lpstr>
      <vt:lpstr>PowerPoint 簡報</vt:lpstr>
      <vt:lpstr>制度 = 公平、中立？ </vt:lpstr>
      <vt:lpstr>駛離文化失語</vt:lpstr>
      <vt:lpstr>Mayaw Biho（馬躍‧比吼） 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原住民族教育</dc:title>
  <dc:creator>李恩廷</dc:creator>
  <cp:lastModifiedBy>Doris Lin</cp:lastModifiedBy>
  <cp:revision>21</cp:revision>
  <dcterms:modified xsi:type="dcterms:W3CDTF">2018-04-18T20:03:45Z</dcterms:modified>
</cp:coreProperties>
</file>